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45" r:id="rId1"/>
  </p:sldMasterIdLst>
  <p:notesMasterIdLst>
    <p:notesMasterId r:id="rId12"/>
  </p:notesMasterIdLst>
  <p:sldIdLst>
    <p:sldId id="256" r:id="rId2"/>
    <p:sldId id="266" r:id="rId3"/>
    <p:sldId id="267" r:id="rId4"/>
    <p:sldId id="268" r:id="rId5"/>
    <p:sldId id="269" r:id="rId6"/>
    <p:sldId id="270" r:id="rId7"/>
    <p:sldId id="272" r:id="rId8"/>
    <p:sldId id="273" r:id="rId9"/>
    <p:sldId id="274" r:id="rId10"/>
    <p:sldId id="27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285"/>
    <p:restoredTop sz="94674"/>
  </p:normalViewPr>
  <p:slideViewPr>
    <p:cSldViewPr snapToGrid="0" snapToObjects="1">
      <p:cViewPr>
        <p:scale>
          <a:sx n="88" d="100"/>
          <a:sy n="88" d="100"/>
        </p:scale>
        <p:origin x="1656" y="9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09E105-0342-E94B-9762-9FD5E79751D3}" type="datetimeFigureOut">
              <a:rPr lang="en-US" smtClean="0"/>
              <a:t>2/22/17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2E486-70C3-4946-924D-8738F69B4616}" type="slidenum">
              <a:rPr lang="en-US" smtClean="0"/>
              <a:t>‹#›</a:t>
            </a:fld>
            <a:endParaRPr lang="en-US"/>
          </a:p>
        </p:txBody>
      </p:sp>
    </p:spTree>
    <p:extLst>
      <p:ext uri="{BB962C8B-B14F-4D97-AF65-F5344CB8AC3E}">
        <p14:creationId xmlns:p14="http://schemas.microsoft.com/office/powerpoint/2010/main" val="234746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smtClean="0"/>
              <a:t>2/22/17</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smtClean="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smtClean="0"/>
              <a:t>2/22/17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smtClean="0"/>
              <a:t>2/22/17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smtClean="0"/>
              <a:t>2/22/17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smtClean="0"/>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smtClean="0"/>
              <a:t>2/22/17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smtClean="0"/>
              <a:t>2/22/17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smtClean="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smtClean="0"/>
              <a:t>2/22/17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smtClean="0"/>
              <a:t>2/22/17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smtClean="0"/>
              <a:t>2/22/17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smtClean="0"/>
              <a:t>2/22/17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smtClean="0"/>
              <a:t>2/22/17</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smtClean="0"/>
              <a:t>2/22/17</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5384097"/>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 id="2147484256"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1556" y="0"/>
            <a:ext cx="11740444" cy="4041648"/>
          </a:xfrm>
        </p:spPr>
        <p:txBody>
          <a:bodyPr>
            <a:normAutofit/>
          </a:bodyPr>
          <a:lstStyle/>
          <a:p>
            <a:pPr algn="ctr"/>
            <a:r>
              <a:rPr lang="en-CA" dirty="0" smtClean="0"/>
              <a:t>Biomedical Image Processing  - Image Edge Detection &amp; Enhancement</a:t>
            </a:r>
            <a:endParaRPr lang="en-US" dirty="0"/>
          </a:p>
        </p:txBody>
      </p:sp>
      <p:sp>
        <p:nvSpPr>
          <p:cNvPr id="3" name="Subtitle 2"/>
          <p:cNvSpPr>
            <a:spLocks noGrp="1"/>
          </p:cNvSpPr>
          <p:nvPr>
            <p:ph type="subTitle" idx="1"/>
          </p:nvPr>
        </p:nvSpPr>
        <p:spPr>
          <a:xfrm>
            <a:off x="451556" y="5548184"/>
            <a:ext cx="4429363" cy="1218244"/>
          </a:xfrm>
        </p:spPr>
        <p:txBody>
          <a:bodyPr>
            <a:noAutofit/>
          </a:bodyPr>
          <a:lstStyle/>
          <a:p>
            <a:r>
              <a:rPr lang="en-CA" sz="2800" dirty="0">
                <a:latin typeface="Helvetica" charset="0"/>
                <a:ea typeface="Helvetica" charset="0"/>
                <a:cs typeface="Helvetica" charset="0"/>
              </a:rPr>
              <a:t>Paul Vu</a:t>
            </a:r>
            <a:r>
              <a:rPr lang="en-US" sz="2800" dirty="0">
                <a:latin typeface="Helvetica" charset="0"/>
                <a:ea typeface="Helvetica" charset="0"/>
                <a:cs typeface="Helvetica" charset="0"/>
              </a:rPr>
              <a:t/>
            </a:r>
            <a:br>
              <a:rPr lang="en-US" sz="2800" dirty="0">
                <a:latin typeface="Helvetica" charset="0"/>
                <a:ea typeface="Helvetica" charset="0"/>
                <a:cs typeface="Helvetica" charset="0"/>
              </a:rPr>
            </a:br>
            <a:r>
              <a:rPr lang="en-CA" sz="2800" dirty="0">
                <a:latin typeface="Helvetica" charset="0"/>
                <a:ea typeface="Helvetica" charset="0"/>
                <a:cs typeface="Helvetica" charset="0"/>
              </a:rPr>
              <a:t>301169550</a:t>
            </a:r>
            <a:r>
              <a:rPr lang="en-US" sz="2800" dirty="0">
                <a:latin typeface="Helvetica" charset="0"/>
                <a:ea typeface="Helvetica" charset="0"/>
                <a:cs typeface="Helvetica" charset="0"/>
              </a:rPr>
              <a:t/>
            </a:r>
            <a:br>
              <a:rPr lang="en-US" sz="2800" dirty="0">
                <a:latin typeface="Helvetica" charset="0"/>
                <a:ea typeface="Helvetica" charset="0"/>
                <a:cs typeface="Helvetica" charset="0"/>
              </a:rPr>
            </a:br>
            <a:r>
              <a:rPr lang="en-CA" sz="2800" dirty="0" smtClean="0">
                <a:latin typeface="Helvetica" charset="0"/>
                <a:ea typeface="Helvetica" charset="0"/>
                <a:cs typeface="Helvetica" charset="0"/>
              </a:rPr>
              <a:t>February 24</a:t>
            </a:r>
            <a:r>
              <a:rPr lang="en-CA" sz="2800" baseline="30000" dirty="0" smtClean="0">
                <a:latin typeface="Helvetica" charset="0"/>
                <a:ea typeface="Helvetica" charset="0"/>
                <a:cs typeface="Helvetica" charset="0"/>
              </a:rPr>
              <a:t>th</a:t>
            </a:r>
            <a:r>
              <a:rPr lang="en-CA" sz="2800" dirty="0" smtClean="0">
                <a:latin typeface="Helvetica" charset="0"/>
                <a:ea typeface="Helvetica" charset="0"/>
                <a:cs typeface="Helvetica" charset="0"/>
              </a:rPr>
              <a:t> 2017</a:t>
            </a:r>
            <a:r>
              <a:rPr lang="en-US" sz="2800" dirty="0">
                <a:latin typeface="Helvetica" charset="0"/>
                <a:ea typeface="Helvetica" charset="0"/>
                <a:cs typeface="Helvetica" charset="0"/>
              </a:rPr>
              <a:t/>
            </a:r>
            <a:br>
              <a:rPr lang="en-US" sz="2800" dirty="0">
                <a:latin typeface="Helvetica" charset="0"/>
                <a:ea typeface="Helvetica" charset="0"/>
                <a:cs typeface="Helvetica" charset="0"/>
              </a:rPr>
            </a:br>
            <a:endParaRPr lang="en-US" sz="2800" dirty="0">
              <a:latin typeface="Helvetica" charset="0"/>
              <a:ea typeface="Helvetica" charset="0"/>
              <a:cs typeface="Helvetica"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6540" y="5461686"/>
            <a:ext cx="2835460" cy="1396314"/>
          </a:xfrm>
          <a:prstGeom prst="rect">
            <a:avLst/>
          </a:prstGeom>
        </p:spPr>
      </p:pic>
    </p:spTree>
    <p:extLst>
      <p:ext uri="{BB962C8B-B14F-4D97-AF65-F5344CB8AC3E}">
        <p14:creationId xmlns:p14="http://schemas.microsoft.com/office/powerpoint/2010/main" val="255049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493487" y="59830"/>
            <a:ext cx="11974284"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Enhanced Image w</a:t>
            </a:r>
            <a:r>
              <a:rPr lang="en-US" sz="4400" smtClean="0">
                <a:latin typeface="Helvetica Neue" charset="0"/>
                <a:ea typeface="Helvetica Neue" charset="0"/>
                <a:cs typeface="Helvetica Neue" charset="0"/>
              </a:rPr>
              <a:t>/ Amplified Edge </a:t>
            </a:r>
            <a:r>
              <a:rPr lang="en-US" sz="4400" dirty="0" smtClean="0">
                <a:latin typeface="Helvetica Neue" charset="0"/>
                <a:ea typeface="Helvetica Neue" charset="0"/>
                <a:cs typeface="Helvetica Neue" charset="0"/>
              </a:rPr>
              <a:t>Detection</a:t>
            </a:r>
          </a:p>
        </p:txBody>
      </p:sp>
      <p:sp>
        <p:nvSpPr>
          <p:cNvPr id="9" name="TextBox 8"/>
          <p:cNvSpPr txBox="1"/>
          <p:nvPr/>
        </p:nvSpPr>
        <p:spPr>
          <a:xfrm>
            <a:off x="763886" y="916882"/>
            <a:ext cx="11351843" cy="2031325"/>
          </a:xfrm>
          <a:prstGeom prst="rect">
            <a:avLst/>
          </a:prstGeom>
          <a:noFill/>
        </p:spPr>
        <p:txBody>
          <a:bodyPr wrap="square" rtlCol="0">
            <a:spAutoFit/>
          </a:bodyPr>
          <a:lstStyle/>
          <a:p>
            <a:r>
              <a:rPr lang="en-CA" dirty="0" smtClean="0"/>
              <a:t>Subtracting the more amplified edge detection results in a darker image. This is intuitive since I amplified the edge values to be even more negative then they already were, so when MATLAB scales the minimum and maximum values in the “</a:t>
            </a:r>
            <a:r>
              <a:rPr lang="en-CA" dirty="0" err="1" smtClean="0"/>
              <a:t>imshow</a:t>
            </a:r>
            <a:r>
              <a:rPr lang="en-CA" dirty="0" smtClean="0"/>
              <a:t>” function a darker image is shown. In this image we can clearly see the edges from the subtracted image in comparison to the regular Laplacian mask. Results are provided in Fig. 7. </a:t>
            </a:r>
          </a:p>
          <a:p>
            <a:endParaRPr lang="en-US" dirty="0" smtClean="0"/>
          </a:p>
          <a:p>
            <a:endParaRPr lang="en-US" dirty="0"/>
          </a:p>
        </p:txBody>
      </p:sp>
      <p:sp>
        <p:nvSpPr>
          <p:cNvPr id="11" name="TextBox 10"/>
          <p:cNvSpPr txBox="1"/>
          <p:nvPr/>
        </p:nvSpPr>
        <p:spPr>
          <a:xfrm>
            <a:off x="2807661" y="6216467"/>
            <a:ext cx="6798656" cy="369332"/>
          </a:xfrm>
          <a:prstGeom prst="rect">
            <a:avLst/>
          </a:prstGeom>
          <a:noFill/>
        </p:spPr>
        <p:txBody>
          <a:bodyPr wrap="none" rtlCol="0">
            <a:spAutoFit/>
          </a:bodyPr>
          <a:lstStyle/>
          <a:p>
            <a:r>
              <a:rPr lang="en-US" dirty="0" smtClean="0"/>
              <a:t>Fig. 7 Image enhancement using edge detection amplification </a:t>
            </a:r>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3095" y="2468389"/>
            <a:ext cx="9062334" cy="3642073"/>
          </a:xfrm>
          <a:prstGeom prst="rect">
            <a:avLst/>
          </a:prstGeom>
        </p:spPr>
      </p:pic>
      <p:sp>
        <p:nvSpPr>
          <p:cNvPr id="10" name="Right Arrow 9"/>
          <p:cNvSpPr/>
          <p:nvPr/>
        </p:nvSpPr>
        <p:spPr>
          <a:xfrm>
            <a:off x="7255761" y="3860203"/>
            <a:ext cx="1089953" cy="6395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853344" y="4048910"/>
            <a:ext cx="878968" cy="304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1184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05481"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Project Overview</a:t>
            </a:r>
          </a:p>
        </p:txBody>
      </p:sp>
      <p:sp>
        <p:nvSpPr>
          <p:cNvPr id="9" name="TextBox 8"/>
          <p:cNvSpPr txBox="1"/>
          <p:nvPr/>
        </p:nvSpPr>
        <p:spPr>
          <a:xfrm>
            <a:off x="914400" y="922015"/>
            <a:ext cx="11277600" cy="2585323"/>
          </a:xfrm>
          <a:prstGeom prst="rect">
            <a:avLst/>
          </a:prstGeom>
          <a:noFill/>
        </p:spPr>
        <p:txBody>
          <a:bodyPr wrap="square" rtlCol="0">
            <a:spAutoFit/>
          </a:bodyPr>
          <a:lstStyle/>
          <a:p>
            <a:r>
              <a:rPr lang="en-CA" dirty="0" smtClean="0"/>
              <a:t>In this project I implemented a program that can successfully identify edges in an image using a </a:t>
            </a:r>
            <a:r>
              <a:rPr lang="en-CA" dirty="0"/>
              <a:t>L</a:t>
            </a:r>
            <a:r>
              <a:rPr lang="en-CA" dirty="0" smtClean="0"/>
              <a:t>aplacian mask. I developed my own convolution method to apply this mask to pixels across the image and display my results. I also developed a second algorithm to further enhance the edges in an image and investigate ways to improve edge detection. Fig.1 illustrates the results of edge detection using a </a:t>
            </a:r>
            <a:r>
              <a:rPr lang="en-CA" dirty="0"/>
              <a:t>L</a:t>
            </a:r>
            <a:r>
              <a:rPr lang="en-CA" dirty="0" smtClean="0"/>
              <a:t>aplacian mask.</a:t>
            </a:r>
            <a:endParaRPr lang="en-US" dirty="0"/>
          </a:p>
          <a:p>
            <a:r>
              <a:rPr lang="en-US" dirty="0"/>
              <a:t/>
            </a:r>
            <a:br>
              <a:rPr lang="en-US" dirty="0"/>
            </a:br>
            <a:endParaRPr lang="en-US" dirty="0"/>
          </a:p>
          <a:p>
            <a:endParaRPr lang="en-US" dirty="0"/>
          </a:p>
          <a:p>
            <a:endParaRPr lang="en-US" dirty="0"/>
          </a:p>
        </p:txBody>
      </p:sp>
      <p:sp>
        <p:nvSpPr>
          <p:cNvPr id="12" name="TextBox 11"/>
          <p:cNvSpPr txBox="1"/>
          <p:nvPr/>
        </p:nvSpPr>
        <p:spPr>
          <a:xfrm>
            <a:off x="3863976" y="5815431"/>
            <a:ext cx="5564344" cy="369332"/>
          </a:xfrm>
          <a:prstGeom prst="rect">
            <a:avLst/>
          </a:prstGeom>
          <a:noFill/>
        </p:spPr>
        <p:txBody>
          <a:bodyPr wrap="none" rtlCol="0">
            <a:spAutoFit/>
          </a:bodyPr>
          <a:lstStyle/>
          <a:p>
            <a:r>
              <a:rPr lang="en-US" dirty="0" smtClean="0"/>
              <a:t>Fig.1 Example output of Laplacian </a:t>
            </a:r>
            <a:r>
              <a:rPr lang="en-US" smtClean="0"/>
              <a:t>Mask Function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3553" y="2557011"/>
            <a:ext cx="4949409" cy="298764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2982" y="2538232"/>
            <a:ext cx="5421989" cy="3006423"/>
          </a:xfrm>
          <a:prstGeom prst="rect">
            <a:avLst/>
          </a:prstGeom>
        </p:spPr>
      </p:pic>
    </p:spTree>
    <p:extLst>
      <p:ext uri="{BB962C8B-B14F-4D97-AF65-F5344CB8AC3E}">
        <p14:creationId xmlns:p14="http://schemas.microsoft.com/office/powerpoint/2010/main" val="27733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Laplacian Mask</a:t>
            </a:r>
          </a:p>
        </p:txBody>
      </p:sp>
      <p:sp>
        <p:nvSpPr>
          <p:cNvPr id="9" name="TextBox 8"/>
          <p:cNvSpPr txBox="1"/>
          <p:nvPr/>
        </p:nvSpPr>
        <p:spPr>
          <a:xfrm>
            <a:off x="763886" y="916882"/>
            <a:ext cx="10861589" cy="2031325"/>
          </a:xfrm>
          <a:prstGeom prst="rect">
            <a:avLst/>
          </a:prstGeom>
          <a:noFill/>
        </p:spPr>
        <p:txBody>
          <a:bodyPr wrap="square" rtlCol="0">
            <a:spAutoFit/>
          </a:bodyPr>
          <a:lstStyle/>
          <a:p>
            <a:r>
              <a:rPr lang="en-CA" dirty="0" smtClean="0"/>
              <a:t>A Laplacian Mask can be approximated to the simple matrix, where the gradient of an image can be approximated to the 3x3 matrix as shown below. Taking this matrix and masking each pixel to it’s surrounding neighbor pixels and summing the total of the matrix we will have a newly weighted value for each pixel in the image. As a result, pixels which differ largely from it’s neighbor pixels (edges) will be smoothened out. Equation 1 illustrates my methodology </a:t>
            </a:r>
            <a:r>
              <a:rPr lang="en-CA" dirty="0" err="1" smtClean="0"/>
              <a:t>futher</a:t>
            </a:r>
            <a:r>
              <a:rPr lang="en-CA" dirty="0" smtClean="0"/>
              <a:t>. </a:t>
            </a:r>
          </a:p>
          <a:p>
            <a:endParaRPr lang="en-US" dirty="0" smtClean="0"/>
          </a:p>
          <a:p>
            <a:endParaRPr lang="en-US" dirty="0"/>
          </a:p>
        </p:txBody>
      </p:sp>
      <p:sp>
        <p:nvSpPr>
          <p:cNvPr id="11" name="TextBox 10"/>
          <p:cNvSpPr txBox="1"/>
          <p:nvPr/>
        </p:nvSpPr>
        <p:spPr>
          <a:xfrm>
            <a:off x="3693032" y="6110463"/>
            <a:ext cx="4863832" cy="369332"/>
          </a:xfrm>
          <a:prstGeom prst="rect">
            <a:avLst/>
          </a:prstGeom>
          <a:noFill/>
        </p:spPr>
        <p:txBody>
          <a:bodyPr wrap="none" rtlCol="0">
            <a:spAutoFit/>
          </a:bodyPr>
          <a:lstStyle/>
          <a:p>
            <a:r>
              <a:rPr lang="en-US" dirty="0" smtClean="0"/>
              <a:t>Equation 1: Laplacian Mask Approximation</a:t>
            </a:r>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4815" y="2770365"/>
            <a:ext cx="4359729" cy="3166737"/>
          </a:xfrm>
          <a:prstGeom prst="rect">
            <a:avLst/>
          </a:prstGeom>
        </p:spPr>
      </p:pic>
    </p:spTree>
    <p:extLst>
      <p:ext uri="{BB962C8B-B14F-4D97-AF65-F5344CB8AC3E}">
        <p14:creationId xmlns:p14="http://schemas.microsoft.com/office/powerpoint/2010/main" val="132923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Algorithm Implementation </a:t>
            </a:r>
          </a:p>
        </p:txBody>
      </p:sp>
      <p:sp>
        <p:nvSpPr>
          <p:cNvPr id="9" name="TextBox 8"/>
          <p:cNvSpPr txBox="1"/>
          <p:nvPr/>
        </p:nvSpPr>
        <p:spPr>
          <a:xfrm>
            <a:off x="763886" y="916882"/>
            <a:ext cx="10861589" cy="2308324"/>
          </a:xfrm>
          <a:prstGeom prst="rect">
            <a:avLst/>
          </a:prstGeom>
          <a:noFill/>
        </p:spPr>
        <p:txBody>
          <a:bodyPr wrap="square" rtlCol="0">
            <a:spAutoFit/>
          </a:bodyPr>
          <a:lstStyle/>
          <a:p>
            <a:r>
              <a:rPr lang="en-CA" dirty="0" smtClean="0"/>
              <a:t>Given a gray scaled image, I will only apply the </a:t>
            </a:r>
            <a:r>
              <a:rPr lang="en-CA" dirty="0"/>
              <a:t>L</a:t>
            </a:r>
            <a:r>
              <a:rPr lang="en-CA" dirty="0" smtClean="0"/>
              <a:t>aplacian mask to an </a:t>
            </a:r>
            <a:r>
              <a:rPr lang="en-CA" dirty="0" err="1" smtClean="0"/>
              <a:t>MxN</a:t>
            </a:r>
            <a:r>
              <a:rPr lang="en-CA" dirty="0" smtClean="0"/>
              <a:t> image from rows 2-row_length-1 and columns 2 </a:t>
            </a:r>
            <a:r>
              <a:rPr lang="mr-IN" dirty="0" smtClean="0"/>
              <a:t>–</a:t>
            </a:r>
            <a:r>
              <a:rPr lang="en-CA" dirty="0" smtClean="0"/>
              <a:t> col_length-1. This is because the </a:t>
            </a:r>
            <a:r>
              <a:rPr lang="en-CA" dirty="0" err="1" smtClean="0"/>
              <a:t>laplacian</a:t>
            </a:r>
            <a:r>
              <a:rPr lang="en-CA" dirty="0" smtClean="0"/>
              <a:t> mask is a 3x3 matrix and it is not possible to apply the mask to pixels which reside on the edges of an image, since pixels x+1, x-1, y+1 and y-1 will be out of bounds. For these pixels I simply ignore them in my calculations which is okay given a large </a:t>
            </a:r>
            <a:r>
              <a:rPr lang="en-CA" dirty="0" err="1" smtClean="0"/>
              <a:t>MxN</a:t>
            </a:r>
            <a:r>
              <a:rPr lang="en-CA" dirty="0" smtClean="0"/>
              <a:t> image </a:t>
            </a:r>
            <a:r>
              <a:rPr lang="en-CA" dirty="0" err="1" smtClean="0"/>
              <a:t>i.e</a:t>
            </a:r>
            <a:r>
              <a:rPr lang="en-CA" dirty="0" smtClean="0"/>
              <a:t> 1280x960 since the pixels ignored is only 4476 / 1228800 </a:t>
            </a:r>
            <a:r>
              <a:rPr lang="en-US" dirty="0">
                <a:sym typeface="Symbol" charset="2"/>
              </a:rPr>
              <a:t></a:t>
            </a:r>
            <a:r>
              <a:rPr lang="en-US" dirty="0"/>
              <a:t> </a:t>
            </a:r>
            <a:r>
              <a:rPr lang="en-US" dirty="0" smtClean="0"/>
              <a:t> 0.0036%.  Fig.2 shows exact code used in my Laplacian function.</a:t>
            </a:r>
            <a:endParaRPr lang="en-CA" dirty="0" smtClean="0"/>
          </a:p>
          <a:p>
            <a:endParaRPr lang="en-US" dirty="0" smtClean="0"/>
          </a:p>
          <a:p>
            <a:endParaRPr lang="en-US" dirty="0"/>
          </a:p>
        </p:txBody>
      </p:sp>
      <p:sp>
        <p:nvSpPr>
          <p:cNvPr id="11" name="TextBox 10"/>
          <p:cNvSpPr txBox="1"/>
          <p:nvPr/>
        </p:nvSpPr>
        <p:spPr>
          <a:xfrm>
            <a:off x="3693032" y="6110463"/>
            <a:ext cx="4844596" cy="369332"/>
          </a:xfrm>
          <a:prstGeom prst="rect">
            <a:avLst/>
          </a:prstGeom>
          <a:noFill/>
        </p:spPr>
        <p:txBody>
          <a:bodyPr wrap="none" rtlCol="0">
            <a:spAutoFit/>
          </a:bodyPr>
          <a:lstStyle/>
          <a:p>
            <a:r>
              <a:rPr lang="en-US" dirty="0" smtClean="0"/>
              <a:t>Fig. 2 Overview of Laplacian Mask function</a:t>
            </a:r>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4163" y="2934909"/>
            <a:ext cx="9681029" cy="3175554"/>
          </a:xfrm>
          <a:prstGeom prst="rect">
            <a:avLst/>
          </a:prstGeom>
        </p:spPr>
      </p:pic>
    </p:spTree>
    <p:extLst>
      <p:ext uri="{BB962C8B-B14F-4D97-AF65-F5344CB8AC3E}">
        <p14:creationId xmlns:p14="http://schemas.microsoft.com/office/powerpoint/2010/main" val="2107207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Laplacian Mask Results</a:t>
            </a:r>
          </a:p>
        </p:txBody>
      </p:sp>
      <p:sp>
        <p:nvSpPr>
          <p:cNvPr id="9" name="TextBox 8"/>
          <p:cNvSpPr txBox="1"/>
          <p:nvPr/>
        </p:nvSpPr>
        <p:spPr>
          <a:xfrm>
            <a:off x="763887" y="916882"/>
            <a:ext cx="3416228" cy="4524315"/>
          </a:xfrm>
          <a:prstGeom prst="rect">
            <a:avLst/>
          </a:prstGeom>
          <a:noFill/>
        </p:spPr>
        <p:txBody>
          <a:bodyPr wrap="square" rtlCol="0">
            <a:spAutoFit/>
          </a:bodyPr>
          <a:lstStyle/>
          <a:p>
            <a:r>
              <a:rPr lang="en-CA" dirty="0" smtClean="0"/>
              <a:t>Given my original portrait image, we can see that the </a:t>
            </a:r>
            <a:r>
              <a:rPr lang="en-CA" dirty="0"/>
              <a:t>L</a:t>
            </a:r>
            <a:r>
              <a:rPr lang="en-CA" dirty="0" smtClean="0"/>
              <a:t>aplacian mask can successfully pick up some edges of my body and face. However, since every pixel is now </a:t>
            </a:r>
            <a:r>
              <a:rPr lang="en-CA" dirty="0" smtClean="0"/>
              <a:t>averaged out </a:t>
            </a:r>
            <a:r>
              <a:rPr lang="en-CA" dirty="0" smtClean="0"/>
              <a:t>due to the approximations of </a:t>
            </a:r>
            <a:r>
              <a:rPr lang="en-CA" dirty="0"/>
              <a:t>it’s neighbor </a:t>
            </a:r>
            <a:r>
              <a:rPr lang="en-CA" dirty="0" smtClean="0"/>
              <a:t>values most of the image is now light grey aside from the edges which are </a:t>
            </a:r>
            <a:r>
              <a:rPr lang="en-CA" dirty="0" smtClean="0"/>
              <a:t>slightly sharpened and </a:t>
            </a:r>
            <a:r>
              <a:rPr lang="en-CA" dirty="0" smtClean="0"/>
              <a:t>darker. The results are shown in Fig. 3.</a:t>
            </a:r>
          </a:p>
          <a:p>
            <a:endParaRPr lang="en-US" dirty="0" smtClean="0"/>
          </a:p>
          <a:p>
            <a:endParaRPr lang="en-US" dirty="0"/>
          </a:p>
        </p:txBody>
      </p:sp>
      <p:sp>
        <p:nvSpPr>
          <p:cNvPr id="11" name="TextBox 10"/>
          <p:cNvSpPr txBox="1"/>
          <p:nvPr/>
        </p:nvSpPr>
        <p:spPr>
          <a:xfrm>
            <a:off x="6283418" y="6139491"/>
            <a:ext cx="4859022" cy="369332"/>
          </a:xfrm>
          <a:prstGeom prst="rect">
            <a:avLst/>
          </a:prstGeom>
          <a:noFill/>
        </p:spPr>
        <p:txBody>
          <a:bodyPr wrap="none" rtlCol="0">
            <a:spAutoFit/>
          </a:bodyPr>
          <a:lstStyle/>
          <a:p>
            <a:r>
              <a:rPr lang="en-US" dirty="0" smtClean="0"/>
              <a:t>Fig. 3 Edge detection using Laplacian Mask</a:t>
            </a:r>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0373" y="916882"/>
            <a:ext cx="7665357" cy="4992761"/>
          </a:xfrm>
          <a:prstGeom prst="rect">
            <a:avLst/>
          </a:prstGeom>
        </p:spPr>
      </p:pic>
    </p:spTree>
    <p:extLst>
      <p:ext uri="{BB962C8B-B14F-4D97-AF65-F5344CB8AC3E}">
        <p14:creationId xmlns:p14="http://schemas.microsoft.com/office/powerpoint/2010/main" val="2140816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Amplification of Edges</a:t>
            </a:r>
          </a:p>
        </p:txBody>
      </p:sp>
      <p:sp>
        <p:nvSpPr>
          <p:cNvPr id="9" name="TextBox 8"/>
          <p:cNvSpPr txBox="1"/>
          <p:nvPr/>
        </p:nvSpPr>
        <p:spPr>
          <a:xfrm>
            <a:off x="763886" y="916882"/>
            <a:ext cx="10861589" cy="3139321"/>
          </a:xfrm>
          <a:prstGeom prst="rect">
            <a:avLst/>
          </a:prstGeom>
          <a:noFill/>
        </p:spPr>
        <p:txBody>
          <a:bodyPr wrap="square" rtlCol="0">
            <a:spAutoFit/>
          </a:bodyPr>
          <a:lstStyle/>
          <a:p>
            <a:r>
              <a:rPr lang="en-CA" dirty="0" smtClean="0"/>
              <a:t>I attempt to amplify my edges by checking for dark values and amplifying their values. In </a:t>
            </a:r>
            <a:r>
              <a:rPr lang="en-CA" dirty="0" err="1" smtClean="0"/>
              <a:t>Matlab</a:t>
            </a:r>
            <a:r>
              <a:rPr lang="en-CA" dirty="0" smtClean="0"/>
              <a:t> grey scale, 0 represents black pixels while 1 represents white. Since the Laplacian mask makes values more negative due to the -4 in the 3x3 matrix, our image when displayed must be scaled such that the minimum value is now 0 while the maximum value is scaled to one. Therefore, in the </a:t>
            </a:r>
            <a:r>
              <a:rPr lang="en-CA" dirty="0" err="1" smtClean="0"/>
              <a:t>img_edges</a:t>
            </a:r>
            <a:r>
              <a:rPr lang="en-CA" dirty="0" smtClean="0"/>
              <a:t> matrix dark pixels could be any value less then 0 theoretically, which is why any value less then 0 I will want to amplify to make it even more minimal. When calling </a:t>
            </a:r>
            <a:r>
              <a:rPr lang="en-CA" dirty="0" err="1" smtClean="0"/>
              <a:t>imshow</a:t>
            </a:r>
            <a:r>
              <a:rPr lang="en-CA" dirty="0" smtClean="0"/>
              <a:t> and specifying the min and max re-scaling these newly amplified values will greatly contrast the non-edge values, thus making the edges more clear. In my equation I chose 4 arbitrarily, increasing this number will provide more clear edges. Code for this algorithm is provided in Fig. 4.</a:t>
            </a:r>
          </a:p>
          <a:p>
            <a:endParaRPr lang="en-US" dirty="0" smtClean="0"/>
          </a:p>
          <a:p>
            <a:endParaRPr lang="en-US" dirty="0"/>
          </a:p>
        </p:txBody>
      </p:sp>
      <p:sp>
        <p:nvSpPr>
          <p:cNvPr id="11" name="TextBox 10"/>
          <p:cNvSpPr txBox="1"/>
          <p:nvPr/>
        </p:nvSpPr>
        <p:spPr>
          <a:xfrm>
            <a:off x="4536409" y="5898381"/>
            <a:ext cx="3679212" cy="369332"/>
          </a:xfrm>
          <a:prstGeom prst="rect">
            <a:avLst/>
          </a:prstGeom>
          <a:noFill/>
        </p:spPr>
        <p:txBody>
          <a:bodyPr wrap="none" rtlCol="0">
            <a:spAutoFit/>
          </a:bodyPr>
          <a:lstStyle/>
          <a:p>
            <a:r>
              <a:rPr lang="en-US" dirty="0" smtClean="0"/>
              <a:t>Fig. 4 Enhanced Edge Algorithm</a:t>
            </a:r>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1730" y="4087943"/>
            <a:ext cx="11248571" cy="1561769"/>
          </a:xfrm>
          <a:prstGeom prst="rect">
            <a:avLst/>
          </a:prstGeom>
        </p:spPr>
      </p:pic>
    </p:spTree>
    <p:extLst>
      <p:ext uri="{BB962C8B-B14F-4D97-AF65-F5344CB8AC3E}">
        <p14:creationId xmlns:p14="http://schemas.microsoft.com/office/powerpoint/2010/main" val="849288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Edge Amplification Results</a:t>
            </a:r>
          </a:p>
        </p:txBody>
      </p:sp>
      <p:sp>
        <p:nvSpPr>
          <p:cNvPr id="11" name="TextBox 10"/>
          <p:cNvSpPr txBox="1"/>
          <p:nvPr/>
        </p:nvSpPr>
        <p:spPr>
          <a:xfrm>
            <a:off x="3820669" y="6067042"/>
            <a:ext cx="5110694" cy="369332"/>
          </a:xfrm>
          <a:prstGeom prst="rect">
            <a:avLst/>
          </a:prstGeom>
          <a:noFill/>
        </p:spPr>
        <p:txBody>
          <a:bodyPr wrap="none" rtlCol="0">
            <a:spAutoFit/>
          </a:bodyPr>
          <a:lstStyle/>
          <a:p>
            <a:r>
              <a:rPr lang="en-US" dirty="0" smtClean="0"/>
              <a:t>Fig. 5 Results of Edge Detection Amplification</a:t>
            </a:r>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303" y="1088571"/>
            <a:ext cx="11181774" cy="4719171"/>
          </a:xfrm>
          <a:prstGeom prst="rect">
            <a:avLst/>
          </a:prstGeom>
        </p:spPr>
      </p:pic>
    </p:spTree>
    <p:extLst>
      <p:ext uri="{BB962C8B-B14F-4D97-AF65-F5344CB8AC3E}">
        <p14:creationId xmlns:p14="http://schemas.microsoft.com/office/powerpoint/2010/main" val="4854921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Laplacian Mask Results</a:t>
            </a:r>
          </a:p>
        </p:txBody>
      </p:sp>
      <p:sp>
        <p:nvSpPr>
          <p:cNvPr id="9" name="TextBox 8"/>
          <p:cNvSpPr txBox="1"/>
          <p:nvPr/>
        </p:nvSpPr>
        <p:spPr>
          <a:xfrm>
            <a:off x="763886" y="916882"/>
            <a:ext cx="11351843" cy="1754326"/>
          </a:xfrm>
          <a:prstGeom prst="rect">
            <a:avLst/>
          </a:prstGeom>
          <a:noFill/>
        </p:spPr>
        <p:txBody>
          <a:bodyPr wrap="square" rtlCol="0">
            <a:spAutoFit/>
          </a:bodyPr>
          <a:lstStyle/>
          <a:p>
            <a:r>
              <a:rPr lang="en-CA" dirty="0" smtClean="0"/>
              <a:t>As shown below, we can see that the edges have been greatly enhanced in contrast to the non edges in the photo due to the amplification of darker pixels. In addition, when scaling the minimum pixel to 0 and maximum pixel to 1 we can see that the background is less grey since there is a larger difference between edge values and non edge values. The results are shown in Fig. 5.</a:t>
            </a:r>
          </a:p>
          <a:p>
            <a:endParaRPr lang="en-US" dirty="0" smtClean="0"/>
          </a:p>
          <a:p>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8181" y="2671208"/>
            <a:ext cx="8149096" cy="3439255"/>
          </a:xfrm>
          <a:prstGeom prst="rect">
            <a:avLst/>
          </a:prstGeom>
        </p:spPr>
      </p:pic>
      <p:sp>
        <p:nvSpPr>
          <p:cNvPr id="10" name="TextBox 9"/>
          <p:cNvSpPr txBox="1"/>
          <p:nvPr/>
        </p:nvSpPr>
        <p:spPr>
          <a:xfrm>
            <a:off x="3820669" y="6067042"/>
            <a:ext cx="5110694" cy="369332"/>
          </a:xfrm>
          <a:prstGeom prst="rect">
            <a:avLst/>
          </a:prstGeom>
          <a:noFill/>
        </p:spPr>
        <p:txBody>
          <a:bodyPr wrap="none" rtlCol="0">
            <a:spAutoFit/>
          </a:bodyPr>
          <a:lstStyle/>
          <a:p>
            <a:r>
              <a:rPr lang="en-US" dirty="0" smtClean="0"/>
              <a:t>Fig. 5 Results of Edge Detection Amplification</a:t>
            </a:r>
            <a:endParaRPr lang="en-US" dirty="0"/>
          </a:p>
        </p:txBody>
      </p:sp>
    </p:spTree>
    <p:extLst>
      <p:ext uri="{BB962C8B-B14F-4D97-AF65-F5344CB8AC3E}">
        <p14:creationId xmlns:p14="http://schemas.microsoft.com/office/powerpoint/2010/main" val="16792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Enhanced Image w/ Regular Edge Detection</a:t>
            </a:r>
          </a:p>
        </p:txBody>
      </p:sp>
      <p:sp>
        <p:nvSpPr>
          <p:cNvPr id="9" name="TextBox 8"/>
          <p:cNvSpPr txBox="1"/>
          <p:nvPr/>
        </p:nvSpPr>
        <p:spPr>
          <a:xfrm>
            <a:off x="763886" y="916882"/>
            <a:ext cx="11351843" cy="1754326"/>
          </a:xfrm>
          <a:prstGeom prst="rect">
            <a:avLst/>
          </a:prstGeom>
          <a:noFill/>
        </p:spPr>
        <p:txBody>
          <a:bodyPr wrap="square" rtlCol="0">
            <a:spAutoFit/>
          </a:bodyPr>
          <a:lstStyle/>
          <a:p>
            <a:r>
              <a:rPr lang="en-CA" dirty="0" smtClean="0"/>
              <a:t>To show an enhanced image I subtract the original image with the results of the edge detection image. Since the edge detection image is more grey (dark) due to the negative scaling at the center pixel by -4, the image looks naturally darker. By subtracting the edge values against the image we can also see the enhanced image is </a:t>
            </a:r>
            <a:r>
              <a:rPr lang="en-CA" dirty="0" smtClean="0"/>
              <a:t>sharper around </a:t>
            </a:r>
            <a:r>
              <a:rPr lang="en-CA" dirty="0" smtClean="0"/>
              <a:t>the edges. Fig. 6 illustrates the results found below. </a:t>
            </a:r>
          </a:p>
          <a:p>
            <a:endParaRPr lang="en-US" dirty="0" smtClean="0"/>
          </a:p>
          <a:p>
            <a:endParaRPr lang="en-US" dirty="0"/>
          </a:p>
        </p:txBody>
      </p:sp>
      <p:sp>
        <p:nvSpPr>
          <p:cNvPr id="11" name="TextBox 10"/>
          <p:cNvSpPr txBox="1"/>
          <p:nvPr/>
        </p:nvSpPr>
        <p:spPr>
          <a:xfrm>
            <a:off x="3693032" y="6110463"/>
            <a:ext cx="6364243" cy="369332"/>
          </a:xfrm>
          <a:prstGeom prst="rect">
            <a:avLst/>
          </a:prstGeom>
          <a:noFill/>
        </p:spPr>
        <p:txBody>
          <a:bodyPr wrap="none" rtlCol="0">
            <a:spAutoFit/>
          </a:bodyPr>
          <a:lstStyle/>
          <a:p>
            <a:r>
              <a:rPr lang="en-US" dirty="0" smtClean="0"/>
              <a:t>Fig. 6 Enhanced Image using Laplacian Mask subtraction</a:t>
            </a:r>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1205" y="2359803"/>
            <a:ext cx="9489622" cy="3750660"/>
          </a:xfrm>
          <a:prstGeom prst="rect">
            <a:avLst/>
          </a:prstGeom>
        </p:spPr>
      </p:pic>
      <p:sp>
        <p:nvSpPr>
          <p:cNvPr id="10" name="Right Arrow 9"/>
          <p:cNvSpPr/>
          <p:nvPr/>
        </p:nvSpPr>
        <p:spPr>
          <a:xfrm>
            <a:off x="7604104" y="3848631"/>
            <a:ext cx="1284270" cy="83979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178171" y="4082843"/>
            <a:ext cx="878968" cy="3045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8279009"/>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170</TotalTime>
  <Words>860</Words>
  <Application>Microsoft Macintosh PowerPoint</Application>
  <PresentationFormat>Widescreen</PresentationFormat>
  <Paragraphs>29</Paragraphs>
  <Slides>10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Calibri</vt:lpstr>
      <vt:lpstr>Century Schoolbook</vt:lpstr>
      <vt:lpstr>Helvetica</vt:lpstr>
      <vt:lpstr>Helvetica Neue</vt:lpstr>
      <vt:lpstr>Mangal</vt:lpstr>
      <vt:lpstr>Symbol</vt:lpstr>
      <vt:lpstr>Wingdings 2</vt:lpstr>
      <vt:lpstr>View</vt:lpstr>
      <vt:lpstr>Biomedical Image Processing  - Image Edge Detection &amp; Enhancement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Vu</dc:creator>
  <cp:lastModifiedBy>Paul Vu</cp:lastModifiedBy>
  <cp:revision>20</cp:revision>
  <dcterms:created xsi:type="dcterms:W3CDTF">2017-01-13T04:20:36Z</dcterms:created>
  <dcterms:modified xsi:type="dcterms:W3CDTF">2017-02-23T07:01:17Z</dcterms:modified>
</cp:coreProperties>
</file>